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63" r:id="rId4"/>
    <p:sldId id="275" r:id="rId5"/>
    <p:sldId id="266" r:id="rId6"/>
    <p:sldId id="268" r:id="rId7"/>
    <p:sldId id="265" r:id="rId8"/>
    <p:sldId id="273" r:id="rId9"/>
    <p:sldId id="278" r:id="rId10"/>
    <p:sldId id="272" r:id="rId11"/>
    <p:sldId id="274" r:id="rId12"/>
    <p:sldId id="259" r:id="rId13"/>
    <p:sldId id="260" r:id="rId14"/>
    <p:sldId id="279" r:id="rId15"/>
    <p:sldId id="281" r:id="rId16"/>
    <p:sldId id="282" r:id="rId17"/>
    <p:sldId id="271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926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C00000"/>
    <a:srgbClr val="3D5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6" autoAdjust="0"/>
    <p:restoredTop sz="70530" autoAdjust="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4065"/>
        <p:guide orient="horz" pos="663"/>
        <p:guide pos="5602"/>
        <p:guide pos="476"/>
        <p:guide pos="385"/>
        <p:guide/>
        <p:guide pos="5556"/>
        <p:guide pos="15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5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91728-1E6F-4D38-A709-202A381AACD1}" type="datetimeFigureOut">
              <a:rPr lang="ru-RU" smtClean="0"/>
              <a:pPr/>
              <a:t>06.02.2017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E11E7-4FA8-414C-A763-02B4941B0B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119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ECFB-AFAA-43A6-80AE-F6B6BF481728}" type="datetimeFigureOut">
              <a:rPr lang="ru-RU" smtClean="0"/>
              <a:pPr/>
              <a:t>06.02.2017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05C0-65DE-437A-8D67-B1204842C6A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Интерактивные элементы - кнопки – выбор раскладок клавиатуры (на усмотрение учителя)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63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Задача с разобранным решением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49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 smtClean="0"/>
              <a:t>Комментарии.</a:t>
            </a:r>
          </a:p>
          <a:p>
            <a:r>
              <a:rPr lang="ru-RU" dirty="0" smtClean="0"/>
              <a:t>В таблице </a:t>
            </a:r>
            <a:r>
              <a:rPr lang="en-US" dirty="0" smtClean="0"/>
              <a:t>Windows-</a:t>
            </a:r>
            <a:r>
              <a:rPr lang="ru-RU" dirty="0" smtClean="0"/>
              <a:t>1251 русские буквы расположены в алфавитном порядке (кроме Ё). Благодаря такому расположению компьютерным программам очень просто осуществлять сортировку по алфавиту.</a:t>
            </a:r>
          </a:p>
          <a:p>
            <a:r>
              <a:rPr lang="ru-RU" dirty="0" smtClean="0"/>
              <a:t>А вот в КОИ-8R порядок русских букв кажется случайным. Но на самом деле это не так. Во многих старых программах при обработке или передаче текста терялся 8-й бит. (Сейчас такие программы практически “вымерли”, но в конце 80-х – начале 90-х годов они были широко распространены). Чтобы получить из 8-битного значения 7-битное, достаточно отнять от старшей цифры 8; например, E1 превращается в 61. </a:t>
            </a:r>
          </a:p>
          <a:p>
            <a:r>
              <a:rPr lang="ru-RU" dirty="0" smtClean="0"/>
              <a:t>Сравним КОИ-8R с таблицей ASCII: русские буквы поставлены в чёткое соответствие с латинскими. Если исчезнет 8-й бит, строчные русские буквы превращаются в заглавные латинские, а заглавные русские – в строчные латинские. Так, E1 в КОИ-8 – это русское “А”, тогда как 61 в ASCII – латинское “</a:t>
            </a:r>
            <a:r>
              <a:rPr lang="ru-RU" dirty="0" err="1" smtClean="0"/>
              <a:t>a</a:t>
            </a:r>
            <a:r>
              <a:rPr lang="ru-RU" dirty="0" smtClean="0"/>
              <a:t>”.</a:t>
            </a:r>
          </a:p>
          <a:p>
            <a:r>
              <a:rPr lang="ru-RU" dirty="0" smtClean="0"/>
              <a:t>Итак, КОИ-8 позволяет сохранять читаемость русского текста при потере 8-го бита. «ПРИВЕТ» превращается в «</a:t>
            </a:r>
            <a:r>
              <a:rPr lang="ru-RU" dirty="0" err="1" smtClean="0"/>
              <a:t>p</a:t>
            </a:r>
            <a:r>
              <a:rPr lang="en-US" dirty="0" err="1" smtClean="0"/>
              <a:t>riwet</a:t>
            </a:r>
            <a:r>
              <a:rPr lang="ru-RU" dirty="0" smtClean="0"/>
              <a:t>».</a:t>
            </a:r>
          </a:p>
          <a:p>
            <a:r>
              <a:rPr lang="ru-RU" dirty="0" smtClean="0"/>
              <a:t>В последнее время и алфавитный порядок расположения символов в таблице кодировки, и читаемость при потере 8-го бита потеряли решающее значение. Восьмой бит в современных компьютерах не теряется ни при передаче, ни при обработке. А сортировка по алфавиту производится с учётом кодировки, а не простым сравнением кодов. (</a:t>
            </a:r>
            <a:r>
              <a:rPr lang="en-US" dirty="0" smtClean="0"/>
              <a:t>http://gimnnik.narod.ru/open-office/TextProcessor/p5aa1.html</a:t>
            </a:r>
            <a:r>
              <a:rPr lang="ru-RU" dirty="0" smtClean="0"/>
              <a:t>)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Задача с  разобранным решением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8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1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071670" y="0"/>
            <a:ext cx="707233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 rIns="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000768"/>
            <a:ext cx="2071670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400" b="1" cap="none" spc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10 класс</a:t>
            </a:r>
            <a:endParaRPr lang="ru-RU" sz="3400" b="1" cap="none" spc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572264" y="214290"/>
            <a:ext cx="22145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Информатика</a:t>
            </a:r>
            <a:endParaRPr lang="ru-RU" sz="2400" b="0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C:\Ирина\фото\Выпускной\логотип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929330"/>
            <a:ext cx="2075784" cy="678995"/>
          </a:xfrm>
          <a:prstGeom prst="rect">
            <a:avLst/>
          </a:prstGeom>
          <a:noFill/>
        </p:spPr>
      </p:pic>
      <p:pic>
        <p:nvPicPr>
          <p:cNvPr id="1026" name="Picture 2" descr="C:\Documents and Settings\Администратор.HOME-FDD52612A3\Рабочий стол\Ирина_Раб стол\10-2\01.bmp"/>
          <p:cNvPicPr>
            <a:picLocks noChangeAspect="1" noChangeArrowheads="1"/>
          </p:cNvPicPr>
          <p:nvPr userDrawn="1"/>
        </p:nvPicPr>
        <p:blipFill>
          <a:blip r:embed="rId3"/>
          <a:srcRect l="2674" r="1625"/>
          <a:stretch>
            <a:fillRect/>
          </a:stretch>
        </p:blipFill>
        <p:spPr bwMode="auto">
          <a:xfrm>
            <a:off x="0" y="2285992"/>
            <a:ext cx="2068776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736"/>
            <a:ext cx="8215369" cy="48051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возврат 5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14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05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4348" y="1195404"/>
            <a:ext cx="37830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14348" y="1835166"/>
            <a:ext cx="3783040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02274" y="1195404"/>
            <a:ext cx="3784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902274" y="1835166"/>
            <a:ext cx="3784526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74638"/>
            <a:ext cx="8244950" cy="5825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1071546"/>
            <a:ext cx="8215369" cy="528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6" r:id="rId7"/>
    <p:sldLayoutId id="2147483657" r:id="rId8"/>
    <p:sldLayoutId id="2147483654" r:id="rId9"/>
    <p:sldLayoutId id="2147483662" r:id="rId10"/>
    <p:sldLayoutId id="2147483661" r:id="rId11"/>
    <p:sldLayoutId id="2147483660" r:id="rId12"/>
    <p:sldLayoutId id="214748365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1670" y="857233"/>
            <a:ext cx="6858048" cy="3214709"/>
          </a:xfrm>
        </p:spPr>
        <p:txBody>
          <a:bodyPr>
            <a:normAutofit/>
          </a:bodyPr>
          <a:lstStyle/>
          <a:p>
            <a:pPr>
              <a:tabLst>
                <a:tab pos="534988" algn="l"/>
              </a:tabLst>
            </a:pPr>
            <a:r>
              <a:rPr lang="ru-RU" dirty="0" smtClean="0"/>
              <a:t>КОДИРОВАНИЕ ТЕКСТОВОЙ ИНФОРМАЦИИ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ПРЕДСТАВЛЕНИЕ ИНФОРМАЦИИ В КОМПЬЮТЕРЕ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Информационный объем сообщения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1500166" y="1142984"/>
            <a:ext cx="7358113" cy="185738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Информационным объёмом текстового </a:t>
            </a:r>
            <a:r>
              <a:rPr lang="ru-RU" sz="2200" b="1" dirty="0" err="1" smtClean="0">
                <a:latin typeface="Arial" pitchFamily="34" charset="0"/>
                <a:cs typeface="Arial" pitchFamily="34" charset="0"/>
              </a:rPr>
              <a:t>сообще-ния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называется количество бит (байт, килобайт, мегабайт и т. д.), необходимых для записи этого сообщения путём заранее оговоренного способа двоичного кодирования.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78629" y="1214422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1071546"/>
            <a:ext cx="8072494" cy="1928826"/>
            <a:chOff x="428596" y="5072074"/>
            <a:chExt cx="5929354" cy="1785950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684484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Documents and Settings\Администратор.HOME-FDD52612A3\Рабочий стол\Ирина_Раб стол\10-14\Computer-Programmer-Coding-Camp-shutterstoc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143248"/>
            <a:ext cx="3643338" cy="33518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C:\Documents and Settings\Администратор.HOME-FDD52612A3\Рабочий стол\Ирина_Раб стол\10-14\141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000504"/>
            <a:ext cx="4125912" cy="1122362"/>
          </a:xfrm>
          <a:prstGeom prst="rect">
            <a:avLst/>
          </a:prstGeom>
          <a:noFill/>
        </p:spPr>
      </p:pic>
      <p:sp>
        <p:nvSpPr>
          <p:cNvPr id="16" name="Прямоугольная выноска 15"/>
          <p:cNvSpPr/>
          <p:nvPr/>
        </p:nvSpPr>
        <p:spPr>
          <a:xfrm>
            <a:off x="6200786" y="3143248"/>
            <a:ext cx="2571768" cy="785818"/>
          </a:xfrm>
          <a:prstGeom prst="wedgeRectCallout">
            <a:avLst>
              <a:gd name="adj1" fmla="val -33164"/>
              <a:gd name="adj2" fmla="val 922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Количество символов в сообщении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Прямоугольная выноска 19"/>
          <p:cNvSpPr/>
          <p:nvPr/>
        </p:nvSpPr>
        <p:spPr>
          <a:xfrm>
            <a:off x="5429256" y="5143512"/>
            <a:ext cx="2571768" cy="785818"/>
          </a:xfrm>
          <a:prstGeom prst="wedgeRectCallout">
            <a:avLst>
              <a:gd name="adj1" fmla="val 33436"/>
              <a:gd name="adj2" fmla="val -9629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ASCII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, КОИ-8,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Windows-1251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, …</a:t>
            </a:r>
          </a:p>
          <a:p>
            <a:pPr algn="ctr">
              <a:lnSpc>
                <a:spcPct val="80000"/>
              </a:lnSpc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1 символ = 1 байт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5429256" y="5900755"/>
            <a:ext cx="2571768" cy="5715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Unicode</a:t>
            </a:r>
          </a:p>
          <a:p>
            <a:pPr algn="ctr">
              <a:lnSpc>
                <a:spcPct val="80000"/>
              </a:lnSpc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1 символ =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байта</a:t>
            </a:r>
            <a:endParaRPr lang="ru-RU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и задания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2428860" y="1071546"/>
            <a:ext cx="6429420" cy="28575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 Советском энциклопедическом словаре (1983 года издания) 1600 страниц. На одной странице размещается в среднем 100 строк по 140 символов (включая пробелы) в каждой. Найдите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объем (в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Мбайтах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текстовой информации в словаре, если при записи используется кодировка «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один символ — один байт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».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786" y="3929066"/>
            <a:ext cx="242245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Дано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1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байт</a:t>
            </a:r>
          </a:p>
          <a:p>
            <a:pPr>
              <a:spcBef>
                <a:spcPts val="600"/>
              </a:spcBef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K 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1600·100·140</a:t>
            </a:r>
            <a:endParaRPr lang="ru-RU" sz="2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852263" y="4000504"/>
            <a:ext cx="3219671" cy="1512000"/>
            <a:chOff x="611186" y="4925414"/>
            <a:chExt cx="5002983" cy="151200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>
              <a:off x="611186" y="6065887"/>
              <a:ext cx="3412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4171090" y="4925414"/>
              <a:ext cx="0" cy="151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5614169" y="4925414"/>
              <a:ext cx="0" cy="151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878634" y="514351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 - ?</a:t>
            </a:r>
            <a:endParaRPr lang="ru-RU" sz="2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Формула"/>
          <p:cNvSpPr txBox="1"/>
          <p:nvPr/>
        </p:nvSpPr>
        <p:spPr>
          <a:xfrm>
            <a:off x="4071934" y="4355434"/>
            <a:ext cx="2398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Формула"/>
          <p:cNvSpPr txBox="1"/>
          <p:nvPr/>
        </p:nvSpPr>
        <p:spPr>
          <a:xfrm>
            <a:off x="4071934" y="5160258"/>
            <a:ext cx="3145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Ответ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 21,36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Мбайта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43240" y="4357694"/>
            <a:ext cx="914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Arial" pitchFamily="34" charset="0"/>
                <a:cs typeface="Arial" pitchFamily="34" charset="0"/>
              </a:rPr>
              <a:t>I =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K·i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Формула"/>
          <p:cNvSpPr txBox="1"/>
          <p:nvPr/>
        </p:nvSpPr>
        <p:spPr>
          <a:xfrm>
            <a:off x="4502745" y="4143380"/>
            <a:ext cx="192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Arial" pitchFamily="34" charset="0"/>
                <a:cs typeface="Arial" pitchFamily="34" charset="0"/>
              </a:rPr>
              <a:t>1600·100·140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4502745" y="4552956"/>
            <a:ext cx="1928826" cy="449939"/>
            <a:chOff x="4786315" y="4767271"/>
            <a:chExt cx="1928826" cy="449939"/>
          </a:xfrm>
        </p:grpSpPr>
        <p:sp>
          <p:nvSpPr>
            <p:cNvPr id="25" name="Формула"/>
            <p:cNvSpPr txBox="1"/>
            <p:nvPr/>
          </p:nvSpPr>
          <p:spPr>
            <a:xfrm>
              <a:off x="4786315" y="4786323"/>
              <a:ext cx="19288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1024·1024</a:t>
              </a:r>
              <a:endParaRPr lang="ru-RU" sz="2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Прямая соединительная линия 28"/>
            <p:cNvCxnSpPr/>
            <p:nvPr/>
          </p:nvCxnSpPr>
          <p:spPr>
            <a:xfrm>
              <a:off x="4857752" y="4767271"/>
              <a:ext cx="185738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Формула"/>
          <p:cNvSpPr txBox="1"/>
          <p:nvPr/>
        </p:nvSpPr>
        <p:spPr>
          <a:xfrm>
            <a:off x="6461527" y="4357694"/>
            <a:ext cx="2398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Мб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≈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21,36 Мб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2" descr="C:\Documents and Settings\Администратор.HOME-FDD52612A3\Рабочий стол\Ирина_Раб стол\10-14\Рисунок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20" y="1170880"/>
            <a:ext cx="1785937" cy="2266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  <p:bldP spid="22" grpId="0"/>
      <p:bldP spid="23" grpId="0"/>
      <p:bldP spid="24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indent="268288"/>
            <a:r>
              <a:rPr lang="ru-RU" sz="2100" dirty="0" smtClean="0"/>
              <a:t>Текстовая информация по своей природе дискретна, так как представляется последовательностью отдельных символов.</a:t>
            </a:r>
          </a:p>
          <a:p>
            <a:pPr indent="268288"/>
            <a:r>
              <a:rPr lang="ru-RU" sz="2100" dirty="0" smtClean="0"/>
              <a:t>В памяти компьютера хранятся специальные кодовые таблицы, в которых для каждого символа указан его двоичный код. Все кодовые таблицы, используемые в любых компьютерах и любых операционных системах, подчиняются международным стандартам кодирования символов.</a:t>
            </a:r>
          </a:p>
          <a:p>
            <a:pPr indent="268288"/>
            <a:r>
              <a:rPr lang="ru-RU" sz="2100" dirty="0" smtClean="0"/>
              <a:t>Основой для компьютерных стандартов кодирования символов послужил код ASCII, рассчитанный на передачу только английского текста. Расширения </a:t>
            </a:r>
            <a:r>
              <a:rPr lang="ru-RU" sz="2100" dirty="0" smtClean="0"/>
              <a:t>ASCII-кодировки</a:t>
            </a:r>
            <a:r>
              <a:rPr lang="ru-RU" sz="2100" dirty="0" smtClean="0"/>
              <a:t>, в которых первые 128 символов кодовой таблицы совпадают с кодировкой ASCII, а остальные (</a:t>
            </a:r>
            <a:r>
              <a:rPr lang="ru-RU" sz="2100" dirty="0" smtClean="0"/>
              <a:t>с </a:t>
            </a:r>
            <a:r>
              <a:rPr lang="ru-RU" sz="2100" dirty="0" smtClean="0"/>
              <a:t>128-го по 255-й) используются для кодирования букв национального алфавита, символов национальной валюты и т. п.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indent="268288"/>
            <a:r>
              <a:rPr lang="ru-RU" sz="2100" dirty="0" smtClean="0"/>
              <a:t>В 1991 году был разработан новый стандарт кодирования символов, получивший название </a:t>
            </a:r>
            <a:r>
              <a:rPr lang="ru-RU" sz="2100" dirty="0" err="1" smtClean="0"/>
              <a:t>Unicode</a:t>
            </a:r>
            <a:r>
              <a:rPr lang="ru-RU" sz="2100" dirty="0" smtClean="0"/>
              <a:t> (Юникод), позволяющий использовать в текстах любые символы любых языков мира. Кодировки </a:t>
            </a:r>
            <a:r>
              <a:rPr lang="ru-RU" sz="2100" dirty="0" err="1" smtClean="0"/>
              <a:t>Unicode</a:t>
            </a:r>
            <a:r>
              <a:rPr lang="ru-RU" sz="2100" dirty="0" smtClean="0"/>
              <a:t> позволяют включать в один документ символы самых разных языков, но их использование ведёт к увеличению размеров текстовых файлов.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и задания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228601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 smtClean="0">
                <a:solidFill>
                  <a:srgbClr val="0070C0"/>
                </a:solidFill>
              </a:rPr>
              <a:t>Задание 1. </a:t>
            </a:r>
            <a:r>
              <a:rPr lang="ru-RU" dirty="0" smtClean="0"/>
              <a:t>Представьте в кодировке </a:t>
            </a:r>
            <a:r>
              <a:rPr lang="en-US" dirty="0" smtClean="0"/>
              <a:t>ASCII</a:t>
            </a:r>
            <a:r>
              <a:rPr lang="ru-RU" dirty="0" smtClean="0"/>
              <a:t> текст</a:t>
            </a:r>
          </a:p>
          <a:p>
            <a:pPr algn="ctr">
              <a:spcBef>
                <a:spcPts val="0"/>
              </a:spcBef>
            </a:pPr>
            <a:r>
              <a:rPr lang="en-US" i="1" dirty="0" smtClean="0"/>
              <a:t>Happy New Year!</a:t>
            </a: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а) шестнадцатеричным кодом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dirty="0" smtClean="0"/>
              <a:t>б) десятичным кодом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714348" y="3286129"/>
          <a:ext cx="8001050" cy="26432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EOT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DLE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&amp;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,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^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`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|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85586" y="2071678"/>
            <a:ext cx="7643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48 61 70 70 79</a:t>
            </a:r>
            <a:r>
              <a:rPr lang="en-US" sz="2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20</a:t>
            </a:r>
            <a:r>
              <a:rPr lang="ru-RU" sz="2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4</a:t>
            </a:r>
            <a:r>
              <a:rPr lang="en-US" sz="2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 65 77 20 59 65 61 72 21</a:t>
            </a:r>
          </a:p>
          <a:p>
            <a:endParaRPr lang="en-US" sz="22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72 97 112 112 121 32 78 101 119 32 89 101 97 114 33</a:t>
            </a:r>
            <a:endParaRPr lang="ru-RU" sz="2200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одсказка 2"/>
          <p:cNvSpPr/>
          <p:nvPr/>
        </p:nvSpPr>
        <p:spPr>
          <a:xfrm>
            <a:off x="6195694" y="6021288"/>
            <a:ext cx="2448272" cy="5040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ОТВЕТ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752448" y="2357430"/>
          <a:ext cx="8001050" cy="34607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[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\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^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_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`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i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{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|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~</a:t>
                      </a:r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238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3956126" y="4286256"/>
            <a:ext cx="2368486" cy="357190"/>
          </a:xfrm>
          <a:prstGeom prst="rect">
            <a:avLst/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Windows-1251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Подходы к расположению русских </a:t>
            </a:r>
            <a:br>
              <a:rPr lang="ru-RU" dirty="0" smtClean="0"/>
            </a:br>
            <a:r>
              <a:rPr lang="ru-RU" dirty="0" smtClean="0"/>
              <a:t>букв в различных кодировках</a:t>
            </a:r>
            <a:endParaRPr lang="ru-RU" dirty="0"/>
          </a:p>
        </p:txBody>
      </p:sp>
      <p:sp>
        <p:nvSpPr>
          <p:cNvPr id="12" name="Содержимое 11"/>
          <p:cNvSpPr>
            <a:spLocks noGrp="1"/>
          </p:cNvSpPr>
          <p:nvPr>
            <p:ph idx="4294967295"/>
          </p:nvPr>
        </p:nvSpPr>
        <p:spPr>
          <a:xfrm>
            <a:off x="642910" y="1428750"/>
            <a:ext cx="8215312" cy="857250"/>
          </a:xfrm>
        </p:spPr>
        <p:txBody>
          <a:bodyPr/>
          <a:lstStyle/>
          <a:p>
            <a:r>
              <a:rPr lang="ru-RU" b="1" dirty="0" smtClean="0">
                <a:solidFill>
                  <a:srgbClr val="0070C0"/>
                </a:solidFill>
              </a:rPr>
              <a:t>Задание 2.</a:t>
            </a:r>
            <a:r>
              <a:rPr lang="ru-RU" dirty="0" smtClean="0"/>
              <a:t> Сравните подходы к расположению русских букв в кодировках Windows-1251 и КОИ-8.</a:t>
            </a:r>
            <a:endParaRPr lang="ru-RU" dirty="0"/>
          </a:p>
        </p:txBody>
      </p:sp>
      <p:graphicFrame>
        <p:nvGraphicFramePr>
          <p:cNvPr id="4" name="KOI"/>
          <p:cNvGraphicFramePr>
            <a:graphicFrameLocks noGrp="1"/>
          </p:cNvGraphicFramePr>
          <p:nvPr/>
        </p:nvGraphicFramePr>
        <p:xfrm>
          <a:off x="857230" y="4393279"/>
          <a:ext cx="8001050" cy="14684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6405575" y="4294957"/>
            <a:ext cx="2368486" cy="357190"/>
          </a:xfrm>
          <a:prstGeom prst="rect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КОИ-8</a:t>
            </a:r>
            <a:endParaRPr lang="ru-RU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Win"/>
          <p:cNvGraphicFramePr>
            <a:graphicFrameLocks noGrp="1"/>
          </p:cNvGraphicFramePr>
          <p:nvPr/>
        </p:nvGraphicFramePr>
        <p:xfrm>
          <a:off x="661966" y="4382172"/>
          <a:ext cx="8001050" cy="14684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1244548" y="4648856"/>
            <a:ext cx="7524000" cy="1209036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" name="KOI"/>
          <p:cNvGraphicFramePr>
            <a:graphicFrameLocks noGrp="1"/>
          </p:cNvGraphicFramePr>
          <p:nvPr/>
        </p:nvGraphicFramePr>
        <p:xfrm>
          <a:off x="871518" y="2652707"/>
          <a:ext cx="8001050" cy="14684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" name="Прямоугольник 48"/>
          <p:cNvSpPr/>
          <p:nvPr/>
        </p:nvSpPr>
        <p:spPr>
          <a:xfrm>
            <a:off x="1214414" y="2643182"/>
            <a:ext cx="7643866" cy="328614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14414" y="3786190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p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C00000"/>
                </a:solidFill>
              </a:rPr>
              <a:t>П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143108" y="3786190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r</a:t>
            </a:r>
            <a:r>
              <a:rPr lang="ru-RU" dirty="0" smtClean="0">
                <a:solidFill>
                  <a:srgbClr val="C00000"/>
                </a:solidFill>
              </a:rPr>
              <a:t> Р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5448306" y="3500438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/>
              <a:t>i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C00000"/>
                </a:solidFill>
              </a:rPr>
              <a:t>И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500562" y="3786190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w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C00000"/>
                </a:solidFill>
              </a:rPr>
              <a:t>В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581393" y="3490913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e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C00000"/>
                </a:solidFill>
              </a:rPr>
              <a:t>Е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114665" y="3805240"/>
            <a:ext cx="500066" cy="357190"/>
          </a:xfrm>
          <a:prstGeom prst="rect">
            <a:avLst/>
          </a:prstGeom>
          <a:solidFill>
            <a:srgbClr val="FFFFFF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t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C00000"/>
                </a:solidFill>
              </a:rPr>
              <a:t>Т</a:t>
            </a:r>
            <a:endParaRPr lang="ru-RU" dirty="0"/>
          </a:p>
        </p:txBody>
      </p:sp>
      <p:cxnSp>
        <p:nvCxnSpPr>
          <p:cNvPr id="26" name="Соединительная линия уступом 25"/>
          <p:cNvCxnSpPr/>
          <p:nvPr/>
        </p:nvCxnSpPr>
        <p:spPr>
          <a:xfrm rot="16200000" flipH="1">
            <a:off x="1928794" y="3679033"/>
            <a:ext cx="1588" cy="928694"/>
          </a:xfrm>
          <a:prstGeom prst="bentConnector3">
            <a:avLst>
              <a:gd name="adj1" fmla="val 19793772"/>
            </a:avLst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/>
          <p:nvPr/>
        </p:nvCxnSpPr>
        <p:spPr>
          <a:xfrm rot="5400000" flipH="1" flipV="1">
            <a:off x="3902864" y="2348699"/>
            <a:ext cx="285752" cy="3305198"/>
          </a:xfrm>
          <a:prstGeom prst="bentConnector3">
            <a:avLst>
              <a:gd name="adj1" fmla="val -109999"/>
            </a:avLst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 rot="5400000" flipH="1" flipV="1">
            <a:off x="5081591" y="3159917"/>
            <a:ext cx="285752" cy="947744"/>
          </a:xfrm>
          <a:prstGeom prst="bentConnector3">
            <a:avLst>
              <a:gd name="adj1" fmla="val 229999"/>
            </a:avLst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/>
          <p:nvPr/>
        </p:nvCxnSpPr>
        <p:spPr>
          <a:xfrm rot="16200000" flipH="1">
            <a:off x="4143371" y="3169443"/>
            <a:ext cx="295277" cy="919169"/>
          </a:xfrm>
          <a:prstGeom prst="bentConnector3">
            <a:avLst>
              <a:gd name="adj1" fmla="val -122580"/>
            </a:avLst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rot="5400000" flipH="1" flipV="1">
            <a:off x="3440899" y="3405189"/>
            <a:ext cx="314327" cy="466728"/>
          </a:xfrm>
          <a:prstGeom prst="bentConnector3">
            <a:avLst>
              <a:gd name="adj1" fmla="val 215150"/>
            </a:avLst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дсказка 2"/>
          <p:cNvSpPr/>
          <p:nvPr/>
        </p:nvSpPr>
        <p:spPr>
          <a:xfrm>
            <a:off x="6195694" y="6021288"/>
            <a:ext cx="2448272" cy="5040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ПОДСКАЗКА - 2</a:t>
            </a:r>
            <a:endParaRPr lang="ru-RU" sz="2000" b="1" dirty="0"/>
          </a:p>
        </p:txBody>
      </p:sp>
      <p:sp>
        <p:nvSpPr>
          <p:cNvPr id="54" name="Подсказка1"/>
          <p:cNvSpPr/>
          <p:nvPr/>
        </p:nvSpPr>
        <p:spPr>
          <a:xfrm>
            <a:off x="3643306" y="6024581"/>
            <a:ext cx="2448272" cy="5040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ПОДСКАЗКА - 1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  <p:bldLst>
      <p:bldP spid="4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и задания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642910" y="1071546"/>
            <a:ext cx="8215370" cy="22860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Задание 3.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В 15-м издании энциклопедии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Britannica 32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тома, в каждом из которых порядка 1000 страниц. На одной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странице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размещается в среднем 70 строк по 120 символов (включая пробелы) в каждой. Найдите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объем текстовой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информации в энциклопедии, если при записи используется кодировка 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Unicode (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«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один символ — два байта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»).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938" y="3214686"/>
            <a:ext cx="265810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Дано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байта</a:t>
            </a:r>
          </a:p>
          <a:p>
            <a:pPr>
              <a:spcBef>
                <a:spcPts val="600"/>
              </a:spcBef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K 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32·1000·70·120</a:t>
            </a:r>
            <a:endParaRPr lang="ru-RU" sz="2000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Группа 10"/>
          <p:cNvGrpSpPr/>
          <p:nvPr/>
        </p:nvGrpSpPr>
        <p:grpSpPr>
          <a:xfrm>
            <a:off x="738414" y="3286124"/>
            <a:ext cx="3505424" cy="1512000"/>
            <a:chOff x="611184" y="4925414"/>
            <a:chExt cx="5447009" cy="151200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>
              <a:off x="611184" y="6065887"/>
              <a:ext cx="38598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4615114" y="4925414"/>
              <a:ext cx="0" cy="151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6058193" y="4925414"/>
              <a:ext cx="0" cy="151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64786" y="4429132"/>
            <a:ext cx="6880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 - ?</a:t>
            </a:r>
            <a:endParaRPr lang="ru-RU" sz="2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Формула"/>
          <p:cNvSpPr txBox="1"/>
          <p:nvPr/>
        </p:nvSpPr>
        <p:spPr>
          <a:xfrm>
            <a:off x="4241688" y="3641054"/>
            <a:ext cx="2398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Формула"/>
          <p:cNvSpPr txBox="1"/>
          <p:nvPr/>
        </p:nvSpPr>
        <p:spPr>
          <a:xfrm>
            <a:off x="4241688" y="4445878"/>
            <a:ext cx="3145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Ответ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 513 Мбайт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315144" y="3643314"/>
            <a:ext cx="914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>
                <a:latin typeface="Arial" pitchFamily="34" charset="0"/>
                <a:cs typeface="Arial" pitchFamily="34" charset="0"/>
              </a:rPr>
              <a:t>I =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K·i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Формула"/>
          <p:cNvSpPr txBox="1"/>
          <p:nvPr/>
        </p:nvSpPr>
        <p:spPr>
          <a:xfrm>
            <a:off x="4672498" y="3429000"/>
            <a:ext cx="2500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Arial" pitchFamily="34" charset="0"/>
                <a:cs typeface="Arial" pitchFamily="34" charset="0"/>
              </a:rPr>
              <a:t>32·1000·70·120·2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Группа 30"/>
          <p:cNvGrpSpPr/>
          <p:nvPr/>
        </p:nvGrpSpPr>
        <p:grpSpPr>
          <a:xfrm>
            <a:off x="4743935" y="3838576"/>
            <a:ext cx="2268000" cy="449939"/>
            <a:chOff x="4857751" y="4767271"/>
            <a:chExt cx="2268000" cy="449939"/>
          </a:xfrm>
        </p:grpSpPr>
        <p:sp>
          <p:nvSpPr>
            <p:cNvPr id="25" name="Формула"/>
            <p:cNvSpPr txBox="1"/>
            <p:nvPr/>
          </p:nvSpPr>
          <p:spPr>
            <a:xfrm>
              <a:off x="5000596" y="4786323"/>
              <a:ext cx="19288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1024·1024</a:t>
              </a:r>
              <a:endParaRPr lang="ru-RU" sz="2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Прямая соединительная линия 28"/>
            <p:cNvCxnSpPr/>
            <p:nvPr/>
          </p:nvCxnSpPr>
          <p:spPr>
            <a:xfrm>
              <a:off x="4857751" y="4767271"/>
              <a:ext cx="226800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Формула"/>
          <p:cNvSpPr txBox="1"/>
          <p:nvPr/>
        </p:nvSpPr>
        <p:spPr>
          <a:xfrm>
            <a:off x="7000892" y="3643314"/>
            <a:ext cx="192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Мб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≈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513 Мб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C:\Documents and Settings\Администратор.HOME-FDD52612A3\Рабочий стол\Ирина_Раб стол\10-14\Рисунок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734" y="4914684"/>
            <a:ext cx="7405688" cy="1809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1" grpId="0"/>
      <p:bldP spid="22" grpId="0"/>
      <p:bldP spid="23" grpId="0"/>
      <p:bldP spid="24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http://dev.bowdenweb.com/a/i/cons/utilities/unicode/unicode-2000px.png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ru-RU" sz="1000" dirty="0" smtClean="0"/>
              <a:t>https://openclipart.org/image/2400px/svg_to_png/177279/Blank-Generic-Keyboard-Remix-by-Merlin2525.png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1000" dirty="0" smtClean="0"/>
              <a:t>http://arstyle.org/uploads/posts/2010-07/1278744192_1274782943_dreamstime_9113949-converted.jpg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1000" dirty="0" smtClean="0"/>
              <a:t>http://www.businesstoday.net.my/wp-content/uploads/2015/04/Computer-Programmer-Coding-Camp-shutterstock.jpg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http://static.ozone.ru/multimedia/1005976053.jpg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http://gimnnik.narod.ru/open-office/TextProcessor/p5aa1.html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http://media.washtimes.com.s3.amazonaws.com/media/image/2012/03/14/encyclopaedia-britann_lea.jpg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http://www.novilist.hr/var/novilist/storage/images/sci-tech/tehnologija/encyclopaedia-britannica-prekida-tiskanje-postaje-digitalna/1306075-1-cro-HR/Encyclopaedia-Britannica-prekida-tiskanje-postaje-digitalna.jpg</a:t>
            </a:r>
            <a:endParaRPr lang="ru-RU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/>
            <a:r>
              <a:rPr lang="ru-RU" dirty="0" smtClean="0"/>
              <a:t>текстовая информация</a:t>
            </a:r>
          </a:p>
          <a:p>
            <a:pPr marL="271463" indent="-271463"/>
            <a:r>
              <a:rPr lang="ru-RU" dirty="0" smtClean="0"/>
              <a:t>кодирование</a:t>
            </a:r>
          </a:p>
          <a:p>
            <a:pPr marL="271463" indent="-271463"/>
            <a:r>
              <a:rPr lang="ru-RU" dirty="0" smtClean="0"/>
              <a:t>кодовые таблицы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Группа 51"/>
          <p:cNvGrpSpPr/>
          <p:nvPr/>
        </p:nvGrpSpPr>
        <p:grpSpPr>
          <a:xfrm>
            <a:off x="3272266" y="2029268"/>
            <a:ext cx="2714644" cy="3000396"/>
            <a:chOff x="3438516" y="2152640"/>
            <a:chExt cx="2714644" cy="300039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6" name="Прямоугольник 45"/>
            <p:cNvSpPr/>
            <p:nvPr/>
          </p:nvSpPr>
          <p:spPr>
            <a:xfrm>
              <a:off x="3438516" y="2152640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 algn="ctr"/>
              <a:r>
                <a:rPr lang="ru-RU" sz="22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…</a:t>
              </a:r>
              <a:endParaRPr lang="ru-RU" sz="22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3438516" y="2652706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3438516" y="3152772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3438516" y="3652838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3438516" y="4152904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Прямоугольник 50"/>
            <p:cNvSpPr/>
            <p:nvPr/>
          </p:nvSpPr>
          <p:spPr>
            <a:xfrm>
              <a:off x="3438516" y="4652970"/>
              <a:ext cx="2714644" cy="5000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ru-RU" sz="22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4" name="Picture 11" descr="C:\Documents and Settings\Администратор.HOME-FDD52612A3\Рабочий стол\Ирина_Раб стол\10-14\141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029268"/>
            <a:ext cx="2452044" cy="3000396"/>
          </a:xfrm>
          <a:prstGeom prst="rect">
            <a:avLst/>
          </a:prstGeom>
          <a:noFill/>
        </p:spPr>
      </p:pic>
      <p:sp>
        <p:nvSpPr>
          <p:cNvPr id="23" name="Прямоугольник 22"/>
          <p:cNvSpPr/>
          <p:nvPr/>
        </p:nvSpPr>
        <p:spPr>
          <a:xfrm>
            <a:off x="3286116" y="2029268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286116" y="2529334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64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286116" y="3029400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65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3286116" y="3529466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66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286116" y="4029532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67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286116" y="4529598"/>
            <a:ext cx="2714644" cy="500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68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000760" y="2029268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6000760" y="2529334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01000000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000760" y="3029400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01000001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000760" y="3529466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01000010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000760" y="4029532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01000011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000760" y="4529598"/>
            <a:ext cx="2714644" cy="5000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01000100</a:t>
            </a:r>
            <a:endParaRPr lang="ru-RU" sz="2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Группа 20"/>
          <p:cNvGrpSpPr/>
          <p:nvPr/>
        </p:nvGrpSpPr>
        <p:grpSpPr>
          <a:xfrm>
            <a:off x="6000760" y="5214950"/>
            <a:ext cx="2900646" cy="1143008"/>
            <a:chOff x="6000760" y="4929198"/>
            <a:chExt cx="2900646" cy="114300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Пятиугольник 17"/>
            <p:cNvSpPr/>
            <p:nvPr/>
          </p:nvSpPr>
          <p:spPr>
            <a:xfrm>
              <a:off x="6000760" y="4929198"/>
              <a:ext cx="2786082" cy="1143008"/>
            </a:xfrm>
            <a:prstGeom prst="homePlate">
              <a:avLst>
                <a:gd name="adj" fmla="val 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29638" y="5039037"/>
              <a:ext cx="25717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atin typeface="Arial" pitchFamily="34" charset="0"/>
                  <a:cs typeface="Arial" pitchFamily="34" charset="0"/>
                </a:rPr>
                <a:t>Перевести номер символа в двоичную систему счисления</a:t>
              </a:r>
              <a:endParaRPr lang="ru-RU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Группа 19"/>
          <p:cNvGrpSpPr/>
          <p:nvPr/>
        </p:nvGrpSpPr>
        <p:grpSpPr>
          <a:xfrm>
            <a:off x="3286116" y="5214950"/>
            <a:ext cx="3017021" cy="1143008"/>
            <a:chOff x="3214678" y="4929198"/>
            <a:chExt cx="2928958" cy="1143008"/>
          </a:xfrm>
        </p:grpSpPr>
        <p:sp>
          <p:nvSpPr>
            <p:cNvPr id="17" name="Пятиугольник 16"/>
            <p:cNvSpPr/>
            <p:nvPr/>
          </p:nvSpPr>
          <p:spPr>
            <a:xfrm>
              <a:off x="3214678" y="4929198"/>
              <a:ext cx="2928958" cy="1143008"/>
            </a:xfrm>
            <a:prstGeom prst="homePlate">
              <a:avLst>
                <a:gd name="adj" fmla="val 2633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17487" y="5039037"/>
              <a:ext cx="25009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atin typeface="Arial" pitchFamily="34" charset="0"/>
                  <a:cs typeface="Arial" pitchFamily="34" charset="0"/>
                </a:rPr>
                <a:t>Присвоить каждому символу алфавита</a:t>
              </a:r>
            </a:p>
            <a:p>
              <a:r>
                <a:rPr lang="ru-RU" dirty="0" smtClean="0">
                  <a:latin typeface="Arial" pitchFamily="34" charset="0"/>
                  <a:cs typeface="Arial" pitchFamily="34" charset="0"/>
                </a:rPr>
                <a:t>порядковый номер</a:t>
              </a:r>
              <a:endParaRPr lang="ru-RU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Компьютерное представление текстовой информации</a:t>
            </a:r>
            <a:endParaRPr lang="ru-RU" dirty="0"/>
          </a:p>
        </p:txBody>
      </p:sp>
      <p:sp>
        <p:nvSpPr>
          <p:cNvPr id="7" name="Содержимое 6"/>
          <p:cNvSpPr>
            <a:spLocks noGrp="1"/>
          </p:cNvSpPr>
          <p:nvPr>
            <p:ph idx="4294967295"/>
          </p:nvPr>
        </p:nvSpPr>
        <p:spPr>
          <a:xfrm>
            <a:off x="642910" y="1214439"/>
            <a:ext cx="8215312" cy="857239"/>
          </a:xfrm>
        </p:spPr>
        <p:txBody>
          <a:bodyPr/>
          <a:lstStyle/>
          <a:p>
            <a:r>
              <a:rPr lang="ru-RU" dirty="0" smtClean="0"/>
              <a:t>Для компьютерного представления текстовой информации достаточно:</a:t>
            </a:r>
            <a:endParaRPr lang="ru-RU" dirty="0"/>
          </a:p>
        </p:txBody>
      </p:sp>
      <p:grpSp>
        <p:nvGrpSpPr>
          <p:cNvPr id="5" name="Группа 18"/>
          <p:cNvGrpSpPr/>
          <p:nvPr/>
        </p:nvGrpSpPr>
        <p:grpSpPr>
          <a:xfrm>
            <a:off x="713116" y="5214950"/>
            <a:ext cx="2928895" cy="1143008"/>
            <a:chOff x="713116" y="4929198"/>
            <a:chExt cx="2786082" cy="1143008"/>
          </a:xfrm>
        </p:grpSpPr>
        <p:sp>
          <p:nvSpPr>
            <p:cNvPr id="16" name="Пятиугольник 15"/>
            <p:cNvSpPr/>
            <p:nvPr/>
          </p:nvSpPr>
          <p:spPr>
            <a:xfrm>
              <a:off x="713116" y="4929198"/>
              <a:ext cx="2786082" cy="1143008"/>
            </a:xfrm>
            <a:prstGeom prst="homePlate">
              <a:avLst>
                <a:gd name="adj" fmla="val 2633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767" y="5039037"/>
              <a:ext cx="2440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latin typeface="Arial" pitchFamily="34" charset="0"/>
                  <a:cs typeface="Arial" pitchFamily="34" charset="0"/>
                </a:rPr>
                <a:t>Определить  алфавит (множество всех символов)</a:t>
              </a:r>
              <a:endParaRPr lang="ru-RU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60" name="Picture 12" descr="C:\Documents and Settings\Администратор.HOME-FDD52612A3\Рабочий стол\Ирина_Раб стол\10-14\141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640" y="4366161"/>
            <a:ext cx="391681" cy="277285"/>
          </a:xfrm>
          <a:prstGeom prst="rect">
            <a:avLst/>
          </a:prstGeom>
          <a:noFill/>
        </p:spPr>
      </p:pic>
      <p:pic>
        <p:nvPicPr>
          <p:cNvPr id="2061" name="Picture 13" descr="C:\Documents and Settings\Администратор.HOME-FDD52612A3\Рабочий стол\Ирина_Раб стол\10-14\141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1388" y="2368813"/>
            <a:ext cx="267338" cy="303397"/>
          </a:xfrm>
          <a:prstGeom prst="rect">
            <a:avLst/>
          </a:prstGeom>
          <a:noFill/>
        </p:spPr>
      </p:pic>
      <p:pic>
        <p:nvPicPr>
          <p:cNvPr id="2062" name="Picture 14" descr="C:\Documents and Settings\Администратор.HOME-FDD52612A3\Рабочий стол\Ирина_Раб стол\10-14\1410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86250" y="4672474"/>
            <a:ext cx="238739" cy="300910"/>
          </a:xfrm>
          <a:prstGeom prst="rect">
            <a:avLst/>
          </a:prstGeom>
          <a:noFill/>
        </p:spPr>
      </p:pic>
      <p:pic>
        <p:nvPicPr>
          <p:cNvPr id="2063" name="Picture 15" descr="C:\Documents and Settings\Администратор.HOME-FDD52612A3\Рабочий стол\Ирина_Раб стол\10-14\1410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6131" y="3458028"/>
            <a:ext cx="241225" cy="308371"/>
          </a:xfrm>
          <a:prstGeom prst="rect">
            <a:avLst/>
          </a:prstGeom>
          <a:noFill/>
        </p:spPr>
      </p:pic>
      <p:pic>
        <p:nvPicPr>
          <p:cNvPr id="2064" name="Picture 16" descr="C:\Documents and Settings\Администратор.HOME-FDD52612A3\Рабочий стол\Ирина_Раб стол\10-14\1410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90588" y="2967487"/>
            <a:ext cx="269824" cy="300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347 L 0.18646 -0.25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-1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0625 L 0.18038 0.1115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278 L 0.21198 -0.154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486 L 0.31788 0.0986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00" y="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486 L 0.37378 0.2432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1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Кодировка </a:t>
            </a:r>
            <a:r>
              <a:rPr lang="en-US" dirty="0" smtClean="0"/>
              <a:t>ASCII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1285884"/>
          </a:xfrm>
        </p:spPr>
        <p:txBody>
          <a:bodyPr/>
          <a:lstStyle/>
          <a:p>
            <a:r>
              <a:rPr lang="ru-RU" b="1" dirty="0" err="1" smtClean="0">
                <a:solidFill>
                  <a:srgbClr val="C00000"/>
                </a:solidFill>
              </a:rPr>
              <a:t>A</a:t>
            </a:r>
            <a:r>
              <a:rPr lang="ru-RU" b="1" dirty="0" err="1" smtClean="0"/>
              <a:t>merican</a:t>
            </a:r>
            <a:r>
              <a:rPr lang="ru-RU" b="1" dirty="0" smtClean="0"/>
              <a:t> </a:t>
            </a:r>
            <a:r>
              <a:rPr lang="ru-RU" b="1" dirty="0" err="1" smtClean="0">
                <a:solidFill>
                  <a:srgbClr val="C00000"/>
                </a:solidFill>
              </a:rPr>
              <a:t>S</a:t>
            </a:r>
            <a:r>
              <a:rPr lang="ru-RU" b="1" dirty="0" err="1" smtClean="0"/>
              <a:t>tandard</a:t>
            </a:r>
            <a:r>
              <a:rPr lang="ru-RU" b="1" dirty="0" smtClean="0"/>
              <a:t> </a:t>
            </a:r>
            <a:r>
              <a:rPr lang="ru-RU" b="1" dirty="0" err="1" smtClean="0">
                <a:solidFill>
                  <a:srgbClr val="C00000"/>
                </a:solidFill>
              </a:rPr>
              <a:t>C</a:t>
            </a:r>
            <a:r>
              <a:rPr lang="ru-RU" b="1" dirty="0" err="1" smtClean="0"/>
              <a:t>ode</a:t>
            </a:r>
            <a:r>
              <a:rPr lang="ru-RU" b="1" dirty="0" smtClean="0"/>
              <a:t> </a:t>
            </a:r>
            <a:r>
              <a:rPr lang="ru-RU" b="1" dirty="0" err="1" smtClean="0"/>
              <a:t>for</a:t>
            </a:r>
            <a:r>
              <a:rPr lang="ru-RU" b="1" dirty="0" smtClean="0"/>
              <a:t> </a:t>
            </a:r>
            <a:r>
              <a:rPr lang="ru-RU" b="1" dirty="0" err="1" smtClean="0">
                <a:solidFill>
                  <a:srgbClr val="C00000"/>
                </a:solidFill>
              </a:rPr>
              <a:t>I</a:t>
            </a:r>
            <a:r>
              <a:rPr lang="ru-RU" b="1" dirty="0" err="1" smtClean="0"/>
              <a:t>nformation</a:t>
            </a:r>
            <a:r>
              <a:rPr lang="ru-RU" b="1" dirty="0" smtClean="0"/>
              <a:t> </a:t>
            </a:r>
            <a:r>
              <a:rPr lang="ru-RU" b="1" dirty="0" err="1" smtClean="0">
                <a:solidFill>
                  <a:srgbClr val="C00000"/>
                </a:solidFill>
              </a:rPr>
              <a:t>I</a:t>
            </a:r>
            <a:r>
              <a:rPr lang="ru-RU" b="1" dirty="0" err="1" smtClean="0"/>
              <a:t>nterchange</a:t>
            </a:r>
            <a:r>
              <a:rPr lang="ru-RU" b="1" dirty="0" smtClean="0"/>
              <a:t> </a:t>
            </a:r>
            <a:r>
              <a:rPr lang="ru-RU" dirty="0" smtClean="0"/>
              <a:t>–  американский стандартный код для обмена информацией, разработанный в 1960-х годах в США.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728862" y="2332805"/>
          <a:ext cx="8001050" cy="37394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4154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EOT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DLE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&amp;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,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^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`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5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|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198510" y="2742330"/>
            <a:ext cx="7524000" cy="828000"/>
          </a:xfrm>
          <a:prstGeom prst="rect">
            <a:avLst/>
          </a:prstGeom>
          <a:solidFill>
            <a:schemeClr val="bg1">
              <a:lumMod val="50000"/>
              <a:alpha val="18824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98510" y="3571876"/>
            <a:ext cx="7524000" cy="2500330"/>
          </a:xfrm>
          <a:prstGeom prst="rect">
            <a:avLst/>
          </a:prstGeom>
          <a:solidFill>
            <a:schemeClr val="bg1">
              <a:lumMod val="50000"/>
              <a:alpha val="18824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ая выноска 5"/>
          <p:cNvSpPr/>
          <p:nvPr/>
        </p:nvSpPr>
        <p:spPr>
          <a:xfrm>
            <a:off x="1500166" y="3786190"/>
            <a:ext cx="4714908" cy="1500198"/>
          </a:xfrm>
          <a:prstGeom prst="wedgeRectCallout">
            <a:avLst>
              <a:gd name="adj1" fmla="val 39821"/>
              <a:gd name="adj2" fmla="val -8272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Первые 32 символа  и 128-й – управляющие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</a:pPr>
            <a:r>
              <a:rPr lang="ru-RU" sz="1600" dirty="0" smtClean="0">
                <a:latin typeface="Arial" pitchFamily="34" charset="0"/>
                <a:cs typeface="Arial" pitchFamily="34" charset="0"/>
              </a:rPr>
              <a:t>(при выводе текста они </a:t>
            </a:r>
            <a:br>
              <a:rPr lang="ru-RU" sz="1600" dirty="0" smtClean="0">
                <a:latin typeface="Arial" pitchFamily="34" charset="0"/>
                <a:cs typeface="Arial" pitchFamily="34" charset="0"/>
              </a:rPr>
            </a:br>
            <a:r>
              <a:rPr lang="ru-RU" sz="1600" dirty="0" smtClean="0">
                <a:latin typeface="Arial" pitchFamily="34" charset="0"/>
                <a:cs typeface="Arial" pitchFamily="34" charset="0"/>
              </a:rPr>
              <a:t>не отображаются графически)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рямоугольная выноска 7"/>
          <p:cNvSpPr/>
          <p:nvPr/>
        </p:nvSpPr>
        <p:spPr>
          <a:xfrm>
            <a:off x="3929058" y="2143116"/>
            <a:ext cx="4714908" cy="1500198"/>
          </a:xfrm>
          <a:prstGeom prst="wedgeRectCallout">
            <a:avLst>
              <a:gd name="adj1" fmla="val -37000"/>
              <a:gd name="adj2" fmla="val 7888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latin typeface="Arial" pitchFamily="34" charset="0"/>
                <a:cs typeface="Arial" pitchFamily="34" charset="0"/>
              </a:rPr>
              <a:t>Изображаемые символы </a:t>
            </a:r>
          </a:p>
          <a:p>
            <a:pPr algn="ctr">
              <a:spcBef>
                <a:spcPts val="600"/>
              </a:spcBef>
            </a:pPr>
            <a:r>
              <a:rPr lang="ru-RU" sz="1600" dirty="0" smtClean="0">
                <a:latin typeface="Arial" pitchFamily="34" charset="0"/>
                <a:cs typeface="Arial" pitchFamily="34" charset="0"/>
              </a:rPr>
              <a:t>(буквы латинского алфавита, цифры, знаки препинания и арифметических операций, скобки и некоторые специальные символы)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671614" y="4407702"/>
            <a:ext cx="468000" cy="414000"/>
          </a:xfrm>
          <a:prstGeom prst="rect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</a:t>
            </a:r>
            <a:endParaRPr lang="ru-RU" sz="3600" b="1" dirty="0"/>
          </a:p>
        </p:txBody>
      </p:sp>
      <p:grpSp>
        <p:nvGrpSpPr>
          <p:cNvPr id="26" name="Группа 25"/>
          <p:cNvGrpSpPr/>
          <p:nvPr/>
        </p:nvGrpSpPr>
        <p:grpSpPr>
          <a:xfrm>
            <a:off x="1309119" y="2406008"/>
            <a:ext cx="7352945" cy="1523058"/>
            <a:chOff x="1309119" y="2406008"/>
            <a:chExt cx="7352945" cy="1523058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1309119" y="2406008"/>
              <a:ext cx="2352285" cy="478156"/>
              <a:chOff x="1231348" y="2450778"/>
              <a:chExt cx="2352285" cy="478156"/>
            </a:xfrm>
          </p:grpSpPr>
          <p:graphicFrame>
            <p:nvGraphicFramePr>
              <p:cNvPr id="11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1348" y="2450778"/>
              <a:ext cx="2352285" cy="33528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15" name="Равнобедренный треугольник 14"/>
              <p:cNvSpPr/>
              <p:nvPr/>
            </p:nvSpPr>
            <p:spPr>
              <a:xfrm flipV="1">
                <a:off x="1270402" y="2786058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>
              <a:off x="6309779" y="3436620"/>
              <a:ext cx="2352285" cy="492446"/>
              <a:chOff x="1236517" y="3064190"/>
              <a:chExt cx="2352285" cy="492446"/>
            </a:xfrm>
          </p:grpSpPr>
          <p:graphicFrame>
            <p:nvGraphicFramePr>
              <p:cNvPr id="18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6517" y="3221356"/>
              <a:ext cx="2352285" cy="33528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19" name="Равнобедренный треугольник 18"/>
              <p:cNvSpPr/>
              <p:nvPr/>
            </p:nvSpPr>
            <p:spPr>
              <a:xfrm>
                <a:off x="3325910" y="3064190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7" name="Группа 26"/>
          <p:cNvGrpSpPr/>
          <p:nvPr/>
        </p:nvGrpSpPr>
        <p:grpSpPr>
          <a:xfrm>
            <a:off x="1270612" y="3229926"/>
            <a:ext cx="6939557" cy="3190260"/>
            <a:chOff x="1270612" y="3229926"/>
            <a:chExt cx="6939557" cy="3190260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1270612" y="3229926"/>
              <a:ext cx="2352285" cy="478156"/>
              <a:chOff x="1231348" y="2450778"/>
              <a:chExt cx="2352285" cy="478156"/>
            </a:xfrm>
          </p:grpSpPr>
          <p:graphicFrame>
            <p:nvGraphicFramePr>
              <p:cNvPr id="21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1348" y="2450778"/>
              <a:ext cx="2352285" cy="33528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2" name="Равнобедренный треугольник 21"/>
              <p:cNvSpPr/>
              <p:nvPr/>
            </p:nvSpPr>
            <p:spPr>
              <a:xfrm flipV="1">
                <a:off x="1270402" y="2786058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3" name="Группа 22"/>
            <p:cNvGrpSpPr/>
            <p:nvPr/>
          </p:nvGrpSpPr>
          <p:grpSpPr>
            <a:xfrm>
              <a:off x="5857884" y="5935680"/>
              <a:ext cx="2352285" cy="484506"/>
              <a:chOff x="784622" y="3077210"/>
              <a:chExt cx="2352285" cy="484506"/>
            </a:xfrm>
          </p:grpSpPr>
          <p:graphicFrame>
            <p:nvGraphicFramePr>
              <p:cNvPr id="24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784622" y="3226436"/>
              <a:ext cx="2352285" cy="33528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5" name="Равнобедренный треугольник 24"/>
              <p:cNvSpPr/>
              <p:nvPr/>
            </p:nvSpPr>
            <p:spPr>
              <a:xfrm>
                <a:off x="2862674" y="3077210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2" name="Группа 31"/>
          <p:cNvGrpSpPr/>
          <p:nvPr/>
        </p:nvGrpSpPr>
        <p:grpSpPr>
          <a:xfrm>
            <a:off x="1765280" y="4763303"/>
            <a:ext cx="2352285" cy="494825"/>
            <a:chOff x="1714480" y="3840959"/>
            <a:chExt cx="2352285" cy="494825"/>
          </a:xfrm>
        </p:grpSpPr>
        <p:graphicFrame>
          <p:nvGraphicFramePr>
            <p:cNvPr id="30" name="Объект 2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0855538"/>
                </p:ext>
              </p:extLst>
            </p:nvPr>
          </p:nvGraphicFramePr>
          <p:xfrm>
            <a:off x="1714480" y="4000504"/>
            <a:ext cx="2352285" cy="335280"/>
          </p:xfrm>
          <a:graphic>
            <a:graphicData uri="http://schemas.openxmlformats.org/drawingml/2006/table">
              <a:tbl>
                <a:tblPr firstRow="1" bandRow="1">
                  <a:effectLst/>
                  <a:tableStyleId>{3C2FFA5D-87B4-456A-9821-1D502468CF0F}</a:tableStyleId>
                </a:tblPr>
                <a:tblGrid>
                  <a:gridCol w="294035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294036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  <a:gridCol w="294036">
                    <a:extLst>
                      <a:ext uri="{9D8B030D-6E8A-4147-A177-3AD203B41FA5}">
                        <a16:colId xmlns="" xmlns:a16="http://schemas.microsoft.com/office/drawing/2014/main" val="20003"/>
                      </a:ext>
                    </a:extLst>
                  </a:gridCol>
                  <a:gridCol w="294035">
                    <a:extLst>
                      <a:ext uri="{9D8B030D-6E8A-4147-A177-3AD203B41FA5}">
                        <a16:colId xmlns="" xmlns:a16="http://schemas.microsoft.com/office/drawing/2014/main" val="20004"/>
                      </a:ext>
                    </a:extLst>
                  </a:gridCol>
                  <a:gridCol w="294036">
                    <a:extLst>
                      <a:ext uri="{9D8B030D-6E8A-4147-A177-3AD203B41FA5}">
                        <a16:colId xmlns="" xmlns:a16="http://schemas.microsoft.com/office/drawing/2014/main" val="20005"/>
                      </a:ext>
                    </a:extLst>
                  </a:gridCol>
                  <a:gridCol w="294036">
                    <a:extLst>
                      <a:ext uri="{9D8B030D-6E8A-4147-A177-3AD203B41FA5}">
                        <a16:colId xmlns="" xmlns:a16="http://schemas.microsoft.com/office/drawing/2014/main" val="20006"/>
                      </a:ext>
                    </a:extLst>
                  </a:gridCol>
                  <a:gridCol w="294035">
                    <a:extLst>
                      <a:ext uri="{9D8B030D-6E8A-4147-A177-3AD203B41FA5}">
                        <a16:colId xmlns="" xmlns:a16="http://schemas.microsoft.com/office/drawing/2014/main" val="20007"/>
                      </a:ext>
                    </a:extLst>
                  </a:gridCol>
                  <a:gridCol w="294036">
                    <a:extLst>
                      <a:ext uri="{9D8B030D-6E8A-4147-A177-3AD203B41FA5}">
                        <a16:colId xmlns="" xmlns:a16="http://schemas.microsoft.com/office/drawing/2014/main" val="20008"/>
                      </a:ext>
                    </a:extLst>
                  </a:gridCol>
                </a:tblGrid>
                <a:tr h="279247"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0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ru-RU" sz="1600" b="1" baseline="0" dirty="0" smtClean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1</a:t>
                        </a:r>
                        <a:endParaRPr lang="ru-RU" sz="16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a:txBody>
                    <a:tcPr marL="36000" marR="36000" anchor="ctr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cell3D prstMaterial="dkEdge">
                        <a:bevel prst="cross"/>
                        <a:lightRig rig="flood" dir="t"/>
                      </a:cell3D>
                      <a:solidFill>
                        <a:srgbClr val="92D050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31" name="Равнобедренный треугольник 30"/>
            <p:cNvSpPr/>
            <p:nvPr/>
          </p:nvSpPr>
          <p:spPr>
            <a:xfrm rot="10800000" flipV="1">
              <a:off x="1748998" y="3840959"/>
              <a:ext cx="214314" cy="142876"/>
            </a:xfrm>
            <a:prstGeom prst="triangl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Расширение кодировки </a:t>
            </a:r>
            <a:r>
              <a:rPr lang="en-US" dirty="0" smtClean="0"/>
              <a:t>ASCII</a:t>
            </a:r>
            <a:endParaRPr lang="ru-RU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642910" y="1142984"/>
          <a:ext cx="8001050" cy="49927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EOT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DLE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&amp;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,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^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`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|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642910" y="3786189"/>
          <a:ext cx="8001050" cy="23495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─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│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┌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┐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└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┘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├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┤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┬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┴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┼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▀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▄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█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▌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▐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░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▒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▓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⌠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■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∙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√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≈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≤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≥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⌡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°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²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·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÷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═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║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╒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╓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╔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╕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╖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╗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╘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╙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╚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╛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╜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╝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╞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╟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╠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╡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╢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╣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╤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╥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╦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╧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╨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╩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╪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╫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╬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©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/>
        </p:nvGraphicFramePr>
        <p:xfrm>
          <a:off x="642910" y="3784607"/>
          <a:ext cx="8001050" cy="23495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Ђ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Ѓ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‚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ѓ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„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…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†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‡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€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‰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Љ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‹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Њ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Ќ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Ћ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Џ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ђ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‘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’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“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”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•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—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8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™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љ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›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њ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ќ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ћ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џ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Ў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ў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Ј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¤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Ґ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¦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§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©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Є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«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¬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8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®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Ї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°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±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І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і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ґ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µ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¶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·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№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є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»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ј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Ѕ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ѕ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ї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252525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5" name="Группа 24"/>
          <p:cNvGrpSpPr/>
          <p:nvPr/>
        </p:nvGrpSpPr>
        <p:grpSpPr>
          <a:xfrm>
            <a:off x="1135010" y="3393414"/>
            <a:ext cx="7524751" cy="2738600"/>
            <a:chOff x="1135010" y="3394996"/>
            <a:chExt cx="7524751" cy="2738600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1135010" y="3757596"/>
              <a:ext cx="7524000" cy="237600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6291275" y="3394996"/>
              <a:ext cx="2368486" cy="357190"/>
            </a:xfrm>
            <a:prstGeom prst="rect">
              <a:avLst/>
            </a:prstGeom>
            <a:solidFill>
              <a:srgbClr val="C00000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Windows-1251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Прямоугольная выноска 28"/>
          <p:cNvSpPr/>
          <p:nvPr/>
        </p:nvSpPr>
        <p:spPr>
          <a:xfrm>
            <a:off x="3857620" y="1046146"/>
            <a:ext cx="4714908" cy="1500198"/>
          </a:xfrm>
          <a:prstGeom prst="wedgeRectCallout">
            <a:avLst>
              <a:gd name="adj1" fmla="val -40396"/>
              <a:gd name="adj2" fmla="val 7157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latin typeface="Arial" pitchFamily="34" charset="0"/>
                <a:cs typeface="Arial" pitchFamily="34" charset="0"/>
              </a:rPr>
              <a:t>Стандартная часть кода (0 … 127)</a:t>
            </a:r>
          </a:p>
        </p:txBody>
      </p:sp>
      <p:grpSp>
        <p:nvGrpSpPr>
          <p:cNvPr id="19" name="Группа 18"/>
          <p:cNvGrpSpPr/>
          <p:nvPr/>
        </p:nvGrpSpPr>
        <p:grpSpPr>
          <a:xfrm>
            <a:off x="1135010" y="3394996"/>
            <a:ext cx="7524000" cy="2738600"/>
            <a:chOff x="1135010" y="3394996"/>
            <a:chExt cx="7524000" cy="273860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35010" y="3757596"/>
              <a:ext cx="7524000" cy="237600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6286512" y="3394996"/>
              <a:ext cx="2368486" cy="357190"/>
            </a:xfrm>
            <a:prstGeom prst="rect">
              <a:avLst/>
            </a:prstGeom>
            <a:solidFill>
              <a:srgbClr val="C00000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bg1"/>
                  </a:solidFill>
                </a:rPr>
                <a:t>КОИ-8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Прямоугольник 38"/>
          <p:cNvSpPr/>
          <p:nvPr/>
        </p:nvSpPr>
        <p:spPr>
          <a:xfrm>
            <a:off x="1133451" y="3758112"/>
            <a:ext cx="7524000" cy="2376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ая выноска 27"/>
          <p:cNvSpPr/>
          <p:nvPr/>
        </p:nvSpPr>
        <p:spPr>
          <a:xfrm>
            <a:off x="1266802" y="5038736"/>
            <a:ext cx="4714908" cy="1500198"/>
          </a:xfrm>
          <a:prstGeom prst="wedgeRectCallout">
            <a:avLst>
              <a:gd name="adj1" fmla="val 42110"/>
              <a:gd name="adj2" fmla="val -72988"/>
            </a:avLst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latin typeface="Arial" pitchFamily="34" charset="0"/>
                <a:cs typeface="Arial" pitchFamily="34" charset="0"/>
              </a:rPr>
              <a:t>Расширение </a:t>
            </a:r>
            <a:r>
              <a:rPr lang="en-US" sz="2400" dirty="0" smtClean="0"/>
              <a:t>ASCII</a:t>
            </a:r>
            <a:r>
              <a:rPr lang="ru-RU" sz="2400" dirty="0" smtClean="0"/>
              <a:t> (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128 … 255)</a:t>
            </a:r>
          </a:p>
          <a:p>
            <a:pPr algn="ctr">
              <a:spcBef>
                <a:spcPts val="600"/>
              </a:spcBef>
            </a:pPr>
            <a:r>
              <a:rPr lang="ru-RU" sz="1600" dirty="0" smtClean="0">
                <a:latin typeface="Arial" pitchFamily="34" charset="0"/>
                <a:cs typeface="Arial" pitchFamily="34" charset="0"/>
              </a:rPr>
              <a:t>(буквы национального алфавита, </a:t>
            </a:r>
            <a:r>
              <a:rPr lang="ru-RU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1600" dirty="0" smtClean="0">
                <a:latin typeface="Arial" pitchFamily="34" charset="0"/>
                <a:cs typeface="Arial" pitchFamily="34" charset="0"/>
              </a:rPr>
            </a:br>
            <a:r>
              <a:rPr lang="ru-RU" sz="1600" dirty="0" smtClean="0">
                <a:latin typeface="Arial" pitchFamily="34" charset="0"/>
                <a:cs typeface="Arial" pitchFamily="34" charset="0"/>
              </a:rPr>
              <a:t>символы национальной </a:t>
            </a:r>
            <a:r>
              <a:rPr lang="ru-RU" sz="1600" dirty="0" smtClean="0">
                <a:latin typeface="Arial" pitchFamily="34" charset="0"/>
                <a:cs typeface="Arial" pitchFamily="34" charset="0"/>
              </a:rPr>
              <a:t>валюты и т.п.)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245619" y="1071546"/>
            <a:ext cx="7352945" cy="3076597"/>
            <a:chOff x="1309119" y="2406008"/>
            <a:chExt cx="7352945" cy="3196447"/>
          </a:xfrm>
        </p:grpSpPr>
        <p:grpSp>
          <p:nvGrpSpPr>
            <p:cNvPr id="18" name="Группа 15"/>
            <p:cNvGrpSpPr/>
            <p:nvPr/>
          </p:nvGrpSpPr>
          <p:grpSpPr>
            <a:xfrm>
              <a:off x="1309119" y="2406008"/>
              <a:ext cx="2352285" cy="478156"/>
              <a:chOff x="1231348" y="2450778"/>
              <a:chExt cx="2352285" cy="478156"/>
            </a:xfrm>
          </p:grpSpPr>
          <p:graphicFrame>
            <p:nvGraphicFramePr>
              <p:cNvPr id="23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1348" y="2450778"/>
              <a:ext cx="2352285" cy="348341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0" name="Равнобедренный треугольник 29"/>
              <p:cNvSpPr/>
              <p:nvPr/>
            </p:nvSpPr>
            <p:spPr>
              <a:xfrm flipV="1">
                <a:off x="1270402" y="2786058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0" name="Группа 16"/>
            <p:cNvGrpSpPr/>
            <p:nvPr/>
          </p:nvGrpSpPr>
          <p:grpSpPr>
            <a:xfrm>
              <a:off x="6309779" y="5127440"/>
              <a:ext cx="2352285" cy="475015"/>
              <a:chOff x="1236517" y="4755010"/>
              <a:chExt cx="2352285" cy="475015"/>
            </a:xfrm>
          </p:grpSpPr>
          <p:graphicFrame>
            <p:nvGraphicFramePr>
              <p:cNvPr id="21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6517" y="4881684"/>
              <a:ext cx="2352285" cy="348341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2" name="Равнобедренный треугольник 21"/>
              <p:cNvSpPr/>
              <p:nvPr/>
            </p:nvSpPr>
            <p:spPr>
              <a:xfrm>
                <a:off x="3335435" y="4755010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1" name="Группа 30"/>
          <p:cNvGrpSpPr/>
          <p:nvPr/>
        </p:nvGrpSpPr>
        <p:grpSpPr>
          <a:xfrm>
            <a:off x="1219583" y="3429000"/>
            <a:ext cx="7367233" cy="3064212"/>
            <a:chOff x="1309119" y="2406008"/>
            <a:chExt cx="7367233" cy="3215098"/>
          </a:xfrm>
        </p:grpSpPr>
        <p:grpSp>
          <p:nvGrpSpPr>
            <p:cNvPr id="32" name="Группа 15"/>
            <p:cNvGrpSpPr/>
            <p:nvPr/>
          </p:nvGrpSpPr>
          <p:grpSpPr>
            <a:xfrm>
              <a:off x="1309119" y="2406008"/>
              <a:ext cx="2352285" cy="478156"/>
              <a:chOff x="1231348" y="2450778"/>
              <a:chExt cx="2352285" cy="478156"/>
            </a:xfrm>
          </p:grpSpPr>
          <p:graphicFrame>
            <p:nvGraphicFramePr>
              <p:cNvPr id="36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31348" y="2450778"/>
              <a:ext cx="2352285" cy="35179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7" name="Равнобедренный треугольник 36"/>
              <p:cNvSpPr/>
              <p:nvPr/>
            </p:nvSpPr>
            <p:spPr>
              <a:xfrm flipV="1">
                <a:off x="1270402" y="2786058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3" name="Группа 16"/>
            <p:cNvGrpSpPr/>
            <p:nvPr/>
          </p:nvGrpSpPr>
          <p:grpSpPr>
            <a:xfrm>
              <a:off x="6324067" y="5114407"/>
              <a:ext cx="2352285" cy="506699"/>
              <a:chOff x="1250805" y="4741977"/>
              <a:chExt cx="2352285" cy="506699"/>
            </a:xfrm>
          </p:grpSpPr>
          <p:graphicFrame>
            <p:nvGraphicFramePr>
              <p:cNvPr id="34" name="Объект 2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90855538"/>
                  </p:ext>
                </p:extLst>
              </p:nvPr>
            </p:nvGraphicFramePr>
            <p:xfrm>
              <a:off x="1250805" y="4896886"/>
              <a:ext cx="2352285" cy="35179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{3C2FFA5D-87B4-456A-9821-1D502468CF0F}</a:tableStyleId>
                  </a:tblPr>
                  <a:tblGrid>
                    <a:gridCol w="29403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294035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294036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</a:tblGrid>
                  <a:tr h="2792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b="1" baseline="0" dirty="0" smtClean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ru-RU" sz="1600" b="1" baseline="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36000" marR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cell3D prstMaterial="dkEdge">
                          <a:bevel prst="cross"/>
                          <a:lightRig rig="flood" dir="t"/>
                        </a:cell3D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5" name="Равнобедренный треугольник 34"/>
              <p:cNvSpPr/>
              <p:nvPr/>
            </p:nvSpPr>
            <p:spPr>
              <a:xfrm>
                <a:off x="3354485" y="4741977"/>
                <a:ext cx="214314" cy="142876"/>
              </a:xfrm>
              <a:prstGeom prst="triangl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9" grpId="0" animBg="1"/>
      <p:bldP spid="39" grpId="1" animBg="1"/>
      <p:bldP spid="28" grpId="0" animBg="1"/>
      <p:bldP spid="2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Расширение кодировки </a:t>
            </a:r>
            <a:r>
              <a:rPr lang="en-US" dirty="0" smtClean="0"/>
              <a:t>ASCII</a:t>
            </a:r>
            <a:endParaRPr lang="ru-RU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/>
        </p:nvGraphicFramePr>
        <p:xfrm>
          <a:off x="642910" y="1142984"/>
          <a:ext cx="8001050" cy="499271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EOT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DLE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&amp;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,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: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]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^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`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|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}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</a:t>
                      </a:r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766742" y="3786189"/>
          <a:ext cx="8001050" cy="23495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┐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└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┘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├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┤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┬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┼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▐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░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▒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▓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⌠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■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∙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√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≤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≥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⌡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²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═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║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╒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╓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╔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╕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╖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╗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╘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╙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╚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╛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╜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╝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╞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╟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╠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╡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╢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╣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╤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╥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╦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╧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╨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╩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╪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╫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╬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©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10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C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100" dirty="0">
                        <a:solidFill>
                          <a:srgbClr val="C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Группа 18"/>
          <p:cNvGrpSpPr/>
          <p:nvPr/>
        </p:nvGrpSpPr>
        <p:grpSpPr>
          <a:xfrm>
            <a:off x="1135010" y="3394996"/>
            <a:ext cx="7524000" cy="2738600"/>
            <a:chOff x="1135010" y="3394996"/>
            <a:chExt cx="7524000" cy="273860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35010" y="3757596"/>
              <a:ext cx="7524000" cy="237600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6286512" y="3394996"/>
              <a:ext cx="2368486" cy="357190"/>
            </a:xfrm>
            <a:prstGeom prst="rect">
              <a:avLst/>
            </a:prstGeom>
            <a:solidFill>
              <a:srgbClr val="C00000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bg1"/>
                  </a:solidFill>
                </a:rPr>
                <a:t>КОИ-8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4" name="Таблица 23"/>
          <p:cNvGraphicFramePr>
            <a:graphicFrameLocks noGrp="1"/>
          </p:cNvGraphicFramePr>
          <p:nvPr/>
        </p:nvGraphicFramePr>
        <p:xfrm>
          <a:off x="571478" y="3794132"/>
          <a:ext cx="8001050" cy="23495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  <a:gridCol w="470650"/>
              </a:tblGrid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Ђ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Ѓ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‚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ѓ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„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…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†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‡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€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‰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Љ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‹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Њ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Ќ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Ћ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Џ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ђ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‘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’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“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”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•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—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™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љ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›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њ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ќ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ћ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џ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 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Ў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ў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Ј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¤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Ґ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¦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§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©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Є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«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¬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®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Ї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°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±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І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і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ґ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µ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¶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·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ё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№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є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»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ј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Ѕ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ѕ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ї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а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б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в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г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д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е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ж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з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и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й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к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л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м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н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о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п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3689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р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с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т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у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ф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х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ц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ч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ш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щ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ъ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ы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ь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э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ю</a:t>
                      </a:r>
                      <a:endParaRPr lang="ru-RU" sz="180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00206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я</a:t>
                      </a:r>
                      <a:endParaRPr lang="ru-RU" sz="1800" dirty="0">
                        <a:solidFill>
                          <a:srgbClr val="002060"/>
                        </a:solidFill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Группа 24"/>
          <p:cNvGrpSpPr/>
          <p:nvPr/>
        </p:nvGrpSpPr>
        <p:grpSpPr>
          <a:xfrm>
            <a:off x="1135010" y="3393414"/>
            <a:ext cx="7524000" cy="2738600"/>
            <a:chOff x="1135010" y="3394996"/>
            <a:chExt cx="7524000" cy="2738600"/>
          </a:xfrm>
        </p:grpSpPr>
        <p:sp>
          <p:nvSpPr>
            <p:cNvPr id="27" name="Прямоугольник 26"/>
            <p:cNvSpPr/>
            <p:nvPr/>
          </p:nvSpPr>
          <p:spPr>
            <a:xfrm>
              <a:off x="3846588" y="3394996"/>
              <a:ext cx="2368486" cy="357190"/>
            </a:xfrm>
            <a:prstGeom prst="rect">
              <a:avLst/>
            </a:prstGeom>
            <a:solidFill>
              <a:srgbClr val="00206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Windows-1251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1135010" y="3757596"/>
              <a:ext cx="7524000" cy="2376000"/>
            </a:xfrm>
            <a:prstGeom prst="rect">
              <a:avLst/>
            </a:prstGeom>
            <a:noFill/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Администратор.HOME-FDD52612A3\Рабочий стол\Ирина_Раб стол\10-14\14109.png"/>
          <p:cNvPicPr>
            <a:picLocks noChangeAspect="1" noChangeArrowheads="1"/>
          </p:cNvPicPr>
          <p:nvPr/>
        </p:nvPicPr>
        <p:blipFill>
          <a:blip r:embed="rId2" cstate="print"/>
          <a:srcRect r="15127"/>
          <a:stretch>
            <a:fillRect/>
          </a:stretch>
        </p:blipFill>
        <p:spPr bwMode="auto">
          <a:xfrm>
            <a:off x="6737461" y="4422798"/>
            <a:ext cx="2406571" cy="214945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 </a:t>
            </a:r>
            <a:r>
              <a:rPr lang="en-US" dirty="0" smtClean="0"/>
              <a:t>Unicode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1500166" y="1214422"/>
            <a:ext cx="7358113" cy="12144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b="1" dirty="0" err="1" smtClean="0">
                <a:latin typeface="Arial" pitchFamily="34" charset="0"/>
                <a:cs typeface="Arial" pitchFamily="34" charset="0"/>
              </a:rPr>
              <a:t>Unicode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 —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это «уникальный код для любого символа, независимо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от платформы, независимо от программы, независимо от языка»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(www.unicode.org).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78629" y="1428736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1071546"/>
            <a:ext cx="8072494" cy="1428760"/>
            <a:chOff x="428596" y="5072074"/>
            <a:chExt cx="5929354" cy="1785950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684484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14348" y="2643182"/>
            <a:ext cx="58579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Стандарт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Unicode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был разработан в 1991 году и описывает алфавиты всех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извест-ных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, в том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числе и «мертвых», языков. Для языков, имеющих несколько алфавитов или вариантов написания (японского и индийского), закодированы все варианты. </a:t>
            </a:r>
          </a:p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В кодировку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Unicode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внесены все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матема-тические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и иные научные символьные обозначения и даже некоторые придуман-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ные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языки (язык эльфов из трилогии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Дж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. Р. Р.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Толкина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«Властелин колец»).</a:t>
            </a:r>
          </a:p>
        </p:txBody>
      </p:sp>
      <p:pic>
        <p:nvPicPr>
          <p:cNvPr id="1026" name="Picture 2" descr="C:\Documents and Settings\Администратор.HOME-FDD52612A3\Рабочий стол\Ирина_Раб стол\10-14\Unicode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2727320"/>
            <a:ext cx="1944000" cy="194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Прямоугольник 13"/>
          <p:cNvSpPr/>
          <p:nvPr/>
        </p:nvSpPr>
        <p:spPr>
          <a:xfrm>
            <a:off x="6585678" y="4586522"/>
            <a:ext cx="2357422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19050" cmpd="sng">
                  <a:solidFill>
                    <a:srgbClr val="FFFFFF"/>
                  </a:solidFill>
                  <a:prstDash val="solid"/>
                </a:ln>
                <a:noFill/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65536</a:t>
            </a:r>
            <a:endParaRPr lang="ru-RU" sz="4400" dirty="0">
              <a:ln w="19050" cmpd="sng">
                <a:solidFill>
                  <a:srgbClr val="FFFFFF"/>
                </a:solidFill>
                <a:prstDash val="solid"/>
              </a:ln>
              <a:noFill/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142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2" y="1213596"/>
            <a:ext cx="8460000" cy="51443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Клавиатуры некоторых стран мира</a:t>
            </a:r>
            <a:endParaRPr lang="ru-RU" dirty="0"/>
          </a:p>
        </p:txBody>
      </p:sp>
      <p:pic>
        <p:nvPicPr>
          <p:cNvPr id="4" name="Арабская" descr="142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2" y="1213596"/>
            <a:ext cx="8460000" cy="5144362"/>
          </a:xfrm>
          <a:prstGeom prst="rect">
            <a:avLst/>
          </a:prstGeom>
        </p:spPr>
      </p:pic>
      <p:pic>
        <p:nvPicPr>
          <p:cNvPr id="6" name="Русская" descr="142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2" y="1213596"/>
            <a:ext cx="8460000" cy="5144362"/>
          </a:xfrm>
          <a:prstGeom prst="rect">
            <a:avLst/>
          </a:prstGeom>
        </p:spPr>
      </p:pic>
      <p:pic>
        <p:nvPicPr>
          <p:cNvPr id="7" name="Японская" descr="1420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42" y="1213596"/>
            <a:ext cx="8460000" cy="5144362"/>
          </a:xfrm>
          <a:prstGeom prst="rect">
            <a:avLst/>
          </a:prstGeom>
        </p:spPr>
      </p:pic>
      <p:pic>
        <p:nvPicPr>
          <p:cNvPr id="8" name="Армянский" descr="142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10" y="1213596"/>
            <a:ext cx="8460000" cy="5144362"/>
          </a:xfrm>
          <a:prstGeom prst="rect">
            <a:avLst/>
          </a:prstGeom>
        </p:spPr>
      </p:pic>
      <p:pic>
        <p:nvPicPr>
          <p:cNvPr id="1026" name="Американская" descr="C:\Documents and Settings\Администратор.HOME-FDD52612A3\Рабочий стол\Ирина_Раб стол\10-14\142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4032" y="1213594"/>
            <a:ext cx="8460000" cy="5144364"/>
          </a:xfrm>
          <a:prstGeom prst="rect">
            <a:avLst/>
          </a:prstGeom>
          <a:noFill/>
        </p:spPr>
      </p:pic>
      <p:grpSp>
        <p:nvGrpSpPr>
          <p:cNvPr id="47" name="Группа 46"/>
          <p:cNvGrpSpPr/>
          <p:nvPr/>
        </p:nvGrpSpPr>
        <p:grpSpPr>
          <a:xfrm>
            <a:off x="1071538" y="6072206"/>
            <a:ext cx="2143140" cy="500066"/>
            <a:chOff x="785786" y="6113482"/>
            <a:chExt cx="2143140" cy="500066"/>
          </a:xfrm>
        </p:grpSpPr>
        <p:pic>
          <p:nvPicPr>
            <p:cNvPr id="48" name="Рисунок 47" descr="89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786" y="6113482"/>
              <a:ext cx="500066" cy="5000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1214414" y="6215082"/>
              <a:ext cx="1714512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ru-RU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АРАБСКАЯ</a:t>
              </a:r>
              <a:endPara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3750463" y="6072206"/>
            <a:ext cx="2321735" cy="500066"/>
            <a:chOff x="3500430" y="6113482"/>
            <a:chExt cx="2321735" cy="500066"/>
          </a:xfrm>
        </p:grpSpPr>
        <p:pic>
          <p:nvPicPr>
            <p:cNvPr id="51" name="Рисунок 50" descr="8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0430" y="6113482"/>
              <a:ext cx="500066" cy="5000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51"/>
            <p:cNvSpPr txBox="1"/>
            <p:nvPr/>
          </p:nvSpPr>
          <p:spPr>
            <a:xfrm>
              <a:off x="3929058" y="6215082"/>
              <a:ext cx="1893107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ru-RU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АРМЯНСКАЯ</a:t>
              </a:r>
              <a:endPara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1071538" y="1158224"/>
            <a:ext cx="2428892" cy="500066"/>
            <a:chOff x="714348" y="1571612"/>
            <a:chExt cx="2428892" cy="500066"/>
          </a:xfrm>
        </p:grpSpPr>
        <p:pic>
          <p:nvPicPr>
            <p:cNvPr id="54" name="Рисунок 53" descr="85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348" y="1571612"/>
              <a:ext cx="500066" cy="5000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TextBox 54"/>
            <p:cNvSpPr txBox="1"/>
            <p:nvPr/>
          </p:nvSpPr>
          <p:spPr>
            <a:xfrm>
              <a:off x="1142976" y="1673212"/>
              <a:ext cx="2000264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ru-RU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РУССКАЯ</a:t>
              </a:r>
              <a:endPara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6429388" y="6072206"/>
            <a:ext cx="2143140" cy="500066"/>
            <a:chOff x="6143636" y="6113482"/>
            <a:chExt cx="2143140" cy="500066"/>
          </a:xfrm>
        </p:grpSpPr>
        <p:pic>
          <p:nvPicPr>
            <p:cNvPr id="57" name="Рисунок 56" descr="8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43636" y="6113482"/>
              <a:ext cx="500066" cy="5000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TextBox 57"/>
            <p:cNvSpPr txBox="1"/>
            <p:nvPr/>
          </p:nvSpPr>
          <p:spPr>
            <a:xfrm>
              <a:off x="6572264" y="6215082"/>
              <a:ext cx="1714512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ru-RU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ЯПОНСКАЯ</a:t>
              </a:r>
              <a:endPara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3776657" y="1148365"/>
            <a:ext cx="3152797" cy="500400"/>
            <a:chOff x="3776657" y="1133125"/>
            <a:chExt cx="3152797" cy="500400"/>
          </a:xfrm>
        </p:grpSpPr>
        <p:sp>
          <p:nvSpPr>
            <p:cNvPr id="23" name="TextBox 22"/>
            <p:cNvSpPr txBox="1"/>
            <p:nvPr/>
          </p:nvSpPr>
          <p:spPr>
            <a:xfrm>
              <a:off x="4214810" y="1244584"/>
              <a:ext cx="2714644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ru-RU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itchFamily="34" charset="0"/>
                  <a:cs typeface="Arial" pitchFamily="34" charset="0"/>
                </a:rPr>
                <a:t>  АМЕРИКАНСКАЯ</a:t>
              </a:r>
              <a:endPara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3" descr="C:\Documents and Settings\Администратор.HOME-FDD52612A3\Рабочий стол\Ирина_Раб стол\10 Презентации для Босовой\Рисунки общие\86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776657" y="1133125"/>
              <a:ext cx="500400" cy="500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7" name="Овал Русс"/>
          <p:cNvSpPr/>
          <p:nvPr/>
        </p:nvSpPr>
        <p:spPr>
          <a:xfrm>
            <a:off x="1071538" y="1158224"/>
            <a:ext cx="500066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Амер"/>
          <p:cNvSpPr/>
          <p:nvPr/>
        </p:nvSpPr>
        <p:spPr>
          <a:xfrm>
            <a:off x="3778562" y="1142984"/>
            <a:ext cx="500066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Араб"/>
          <p:cNvSpPr/>
          <p:nvPr/>
        </p:nvSpPr>
        <p:spPr>
          <a:xfrm>
            <a:off x="1071538" y="6072206"/>
            <a:ext cx="500066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Арм"/>
          <p:cNvSpPr/>
          <p:nvPr/>
        </p:nvSpPr>
        <p:spPr>
          <a:xfrm>
            <a:off x="3746494" y="6072206"/>
            <a:ext cx="500066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Япон"/>
          <p:cNvSpPr/>
          <p:nvPr/>
        </p:nvSpPr>
        <p:spPr>
          <a:xfrm>
            <a:off x="6429388" y="6072206"/>
            <a:ext cx="500066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28" grpId="1" animBg="1"/>
      <p:bldP spid="28" grpId="2" animBg="1"/>
      <p:bldP spid="28" grpId="3" animBg="1"/>
      <p:bldP spid="28" grpId="4" animBg="1"/>
      <p:bldP spid="28" grpId="5" animBg="1"/>
      <p:bldP spid="29" grpId="0" animBg="1"/>
      <p:bldP spid="29" grpId="1" animBg="1"/>
      <p:bldP spid="29" grpId="2" animBg="1"/>
      <p:bldP spid="29" grpId="3" animBg="1"/>
      <p:bldP spid="29" grpId="4" animBg="1"/>
      <p:bldP spid="29" grpId="5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Documents and Settings\Администратор.HOME-FDD52612A3\Рабочий стол\Ирина_Раб стол\10-14\143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13" y="1714488"/>
            <a:ext cx="7858180" cy="36433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Кодировки стандарта </a:t>
            </a:r>
            <a:r>
              <a:rPr lang="en-US" dirty="0" smtClean="0"/>
              <a:t>Unicode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072494" cy="928694"/>
          </a:xfrm>
        </p:spPr>
        <p:txBody>
          <a:bodyPr/>
          <a:lstStyle/>
          <a:p>
            <a:r>
              <a:rPr lang="ru-RU" dirty="0" smtClean="0"/>
              <a:t>Для представления символов в памяти компьютера в стандарте </a:t>
            </a:r>
            <a:r>
              <a:rPr lang="ru-RU" dirty="0" err="1" smtClean="0"/>
              <a:t>Unicode</a:t>
            </a:r>
            <a:r>
              <a:rPr lang="ru-RU" dirty="0" smtClean="0"/>
              <a:t> имеется несколько кодировок.</a:t>
            </a:r>
            <a:endParaRPr lang="ru-RU" dirty="0"/>
          </a:p>
        </p:txBody>
      </p:sp>
      <p:pic>
        <p:nvPicPr>
          <p:cNvPr id="6" name="Picture 3" descr="C:\Documents and Settings\Администратор.HOME-FDD52612A3\Рабочий стол\Ирина_Раб стол\10-9\Linux-272x3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7159" y="2171691"/>
            <a:ext cx="727543" cy="8024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C:\Documents and Settings\Администратор.HOME-FDD52612A3\Рабочий стол\Ирина_Раб стол\10-9\Windows-USB-DVD-Download-To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7119" y="2133591"/>
            <a:ext cx="785819" cy="785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666855" y="2133591"/>
            <a:ext cx="1774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Кодировка </a:t>
            </a:r>
            <a:br>
              <a:rPr lang="ru-RU" sz="2200" b="1" dirty="0" smtClean="0">
                <a:latin typeface="Arial" pitchFamily="34" charset="0"/>
                <a:cs typeface="Arial" pitchFamily="34" charset="0"/>
              </a:rPr>
            </a:b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UTF-16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4942" y="2133591"/>
            <a:ext cx="1774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Кодировка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2200" b="1" dirty="0" smtClean="0">
                <a:latin typeface="Arial" pitchFamily="34" charset="0"/>
                <a:cs typeface="Arial" pitchFamily="34" charset="0"/>
              </a:rPr>
            </a:b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UTF-8 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697192" y="2809871"/>
            <a:ext cx="3017684" cy="10715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Часто используемые символы:  </a:t>
            </a:r>
            <a:b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 байта (16 бит)</a:t>
            </a:r>
            <a:endParaRPr lang="ru-RU" sz="20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697192" y="3839030"/>
            <a:ext cx="2946246" cy="10715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Редко используемые символы: </a:t>
            </a:r>
            <a:b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 байта (32 бит)</a:t>
            </a:r>
            <a:endParaRPr lang="ru-RU" sz="20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48280" y="2809871"/>
            <a:ext cx="2833708" cy="10715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Символы, входящие</a:t>
            </a:r>
          </a:p>
          <a:p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 таблицу ASCII:</a:t>
            </a:r>
            <a:b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 байт (8 бит)</a:t>
            </a:r>
            <a:endParaRPr lang="ru-RU" sz="20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48280" y="3839030"/>
            <a:ext cx="2976584" cy="10715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Символы, не входящие </a:t>
            </a:r>
            <a:b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 таблицу ASCII: </a:t>
            </a:r>
            <a:br>
              <a:rPr lang="ru-RU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0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2-4 байта (16-32 бит)</a:t>
            </a:r>
            <a:endParaRPr lang="ru-RU" sz="20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Подзаголовок 5"/>
          <p:cNvSpPr txBox="1">
            <a:spLocks/>
          </p:cNvSpPr>
          <p:nvPr/>
        </p:nvSpPr>
        <p:spPr>
          <a:xfrm flipH="1">
            <a:off x="714348" y="5228356"/>
            <a:ext cx="7215237" cy="14287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defRPr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Кодировки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Unicode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позволяют включать в один документ символы самых разных языков, но их использование ведёт к увеличению размеров текстовых файлов.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Овал 22"/>
          <p:cNvSpPr/>
          <p:nvPr/>
        </p:nvSpPr>
        <p:spPr>
          <a:xfrm flipH="1">
            <a:off x="8001024" y="5500702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8" name="Picture 4" descr="C:\Documents and Settings\Администратор.HOME-FDD52612A3\Рабочий стол\Ирина_Раб стол\10-14\143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813784">
            <a:off x="1055539" y="2401002"/>
            <a:ext cx="459121" cy="2964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2496</Words>
  <Application>Microsoft Office PowerPoint</Application>
  <PresentationFormat>Экран (4:3)</PresentationFormat>
  <Paragraphs>1631</Paragraphs>
  <Slides>17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КОДИРОВАНИЕ ТЕКСТОВОЙ ИНФОРМАЦИИ</vt:lpstr>
      <vt:lpstr>Ключевые слова</vt:lpstr>
      <vt:lpstr>Компьютерное представление текстовой информации</vt:lpstr>
      <vt:lpstr>Кодировка ASCII</vt:lpstr>
      <vt:lpstr>Расширение кодировки ASCII</vt:lpstr>
      <vt:lpstr>Расширение кодировки ASCII</vt:lpstr>
      <vt:lpstr>Стандарт Unicode</vt:lpstr>
      <vt:lpstr>Клавиатуры некоторых стран мира</vt:lpstr>
      <vt:lpstr>Кодировки стандарта Unicode</vt:lpstr>
      <vt:lpstr>Информационный объем сообщения</vt:lpstr>
      <vt:lpstr>Вопросы и задания</vt:lpstr>
      <vt:lpstr>Самое главное</vt:lpstr>
      <vt:lpstr>Самое главное</vt:lpstr>
      <vt:lpstr>Вопросы и задания</vt:lpstr>
      <vt:lpstr>Подходы к расположению русских  букв в различных кодировках</vt:lpstr>
      <vt:lpstr>Вопросы и задания</vt:lpstr>
      <vt:lpstr>Информационные 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MK</dc:creator>
  <cp:lastModifiedBy>Информ-1</cp:lastModifiedBy>
  <cp:revision>690</cp:revision>
  <dcterms:modified xsi:type="dcterms:W3CDTF">2017-02-06T06:09:55Z</dcterms:modified>
</cp:coreProperties>
</file>